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4" r:id="rId23"/>
    <p:sldId id="303" r:id="rId24"/>
    <p:sldId id="305" r:id="rId25"/>
    <p:sldId id="307" r:id="rId26"/>
    <p:sldId id="306" r:id="rId27"/>
    <p:sldId id="308" r:id="rId28"/>
    <p:sldId id="310" r:id="rId29"/>
    <p:sldId id="311" r:id="rId30"/>
    <p:sldId id="312" r:id="rId31"/>
    <p:sldId id="313" r:id="rId32"/>
    <p:sldId id="259" r:id="rId3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4" autoAdjust="0"/>
    <p:restoredTop sz="96806" autoAdjust="0"/>
  </p:normalViewPr>
  <p:slideViewPr>
    <p:cSldViewPr>
      <p:cViewPr varScale="1">
        <p:scale>
          <a:sx n="73" d="100"/>
          <a:sy n="73" d="100"/>
        </p:scale>
        <p:origin x="348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7EDA8-41C8-4B24-A206-13C08A65A6D7}" type="datetimeFigureOut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AA135-E01C-4A42-9760-5A137A0CA4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85509C-BD4F-47BF-9B1E-FC2E949B3621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1B24-F787-4C15-8A0F-7AEC20C70069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33C-CE2B-45F1-B8D4-FFD1F131F331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9440-D9EF-40CC-9B52-F6428D9B2C76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BF52-5C6C-4959-8E27-CECB68D39FE4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3F05-2DD9-4EB1-A827-12FD992DE9DC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AF51-4491-4873-A096-75DB6CE47516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D9C8-8B9E-40FF-ABE2-858AC2057BBB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4999-BBBE-4BE4-A8D0-877E7D1D66CC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D17E6-02BD-4944-B9FE-7BFCCBF83D48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E23D-1FEF-4D78-A3A3-3D6F2BB31954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97F35-AD6F-4594-8B50-334492D2E7E8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59632" y="4581128"/>
            <a:ext cx="6400800" cy="694928"/>
          </a:xfrm>
        </p:spPr>
        <p:txBody>
          <a:bodyPr>
            <a:normAutofit/>
          </a:bodyPr>
          <a:lstStyle/>
          <a:p>
            <a:r>
              <a:rPr lang="en-US" altLang="zh-TW" dirty="0"/>
              <a:t>Peter H. Chen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</a:t>
            </a:fld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D82F55-9614-445F-BCBA-EAB89C1FC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3717032"/>
            <a:ext cx="3456384" cy="91590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DE1623-7E3C-4123-9E98-2F01AB73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1772815"/>
            <a:ext cx="6840760" cy="460993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10843E-2DA6-427C-A7AF-7C41DA68E865}"/>
              </a:ext>
            </a:extLst>
          </p:cNvPr>
          <p:cNvSpPr/>
          <p:nvPr/>
        </p:nvSpPr>
        <p:spPr>
          <a:xfrm>
            <a:off x="3563888" y="4077072"/>
            <a:ext cx="288032" cy="216024"/>
          </a:xfrm>
          <a:prstGeom prst="rect">
            <a:avLst/>
          </a:pr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45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17582-037B-42F3-B8F9-BBEA203C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68" y="1731211"/>
            <a:ext cx="6838900" cy="4704592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95726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603C2A-6E2D-439D-9D9E-5710FD498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987332"/>
            <a:ext cx="6876256" cy="435781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E6ED34-63DB-4C19-8510-65D62EE06A10}"/>
              </a:ext>
            </a:extLst>
          </p:cNvPr>
          <p:cNvSpPr txBox="1"/>
          <p:nvPr/>
        </p:nvSpPr>
        <p:spPr>
          <a:xfrm>
            <a:off x="6084168" y="3577076"/>
            <a:ext cx="1656184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DDDG (Dynamic Data Dependence Graph)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B30E2-08B0-42A6-8CE5-FECFF9745BA0}"/>
              </a:ext>
            </a:extLst>
          </p:cNvPr>
          <p:cNvSpPr txBox="1"/>
          <p:nvPr/>
        </p:nvSpPr>
        <p:spPr>
          <a:xfrm>
            <a:off x="611560" y="5450741"/>
            <a:ext cx="213360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Accelerator Design Parameters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963FC-C546-4C60-8B78-BDCE5F886525}"/>
              </a:ext>
            </a:extLst>
          </p:cNvPr>
          <p:cNvSpPr txBox="1"/>
          <p:nvPr/>
        </p:nvSpPr>
        <p:spPr>
          <a:xfrm>
            <a:off x="6845085" y="5358407"/>
            <a:ext cx="1656184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Performance, Activity, Power, Area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A26178-0FDB-4EF4-B4B0-BA8E3A420B3B}"/>
              </a:ext>
            </a:extLst>
          </p:cNvPr>
          <p:cNvSpPr txBox="1"/>
          <p:nvPr/>
        </p:nvSpPr>
        <p:spPr>
          <a:xfrm>
            <a:off x="2990475" y="2650705"/>
            <a:ext cx="150951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Optimization Phase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671266-1924-4ED0-B1B3-6C7F38C3F1EF}"/>
              </a:ext>
            </a:extLst>
          </p:cNvPr>
          <p:cNvSpPr txBox="1"/>
          <p:nvPr/>
        </p:nvSpPr>
        <p:spPr>
          <a:xfrm>
            <a:off x="4109253" y="6106503"/>
            <a:ext cx="150951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Realization Phase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FB57E-B35D-4DE5-A7D7-F3FFC8B99856}"/>
              </a:ext>
            </a:extLst>
          </p:cNvPr>
          <p:cNvSpPr txBox="1"/>
          <p:nvPr/>
        </p:nvSpPr>
        <p:spPr>
          <a:xfrm>
            <a:off x="1294656" y="4166940"/>
            <a:ext cx="1296144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IR (</a:t>
            </a:r>
            <a:r>
              <a:rPr lang="en-US" sz="1200" dirty="0">
                <a:solidFill>
                  <a:schemeClr val="tx1"/>
                </a:solidFill>
              </a:rPr>
              <a:t>Independent Intermediate Representation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247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13</a:t>
            </a:fld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DAD8AB-11C1-491D-8099-ED27237DD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48" y="1868764"/>
            <a:ext cx="6741528" cy="425135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59B3F5-3D17-4163-93C7-F48CC0D177B9}"/>
              </a:ext>
            </a:extLst>
          </p:cNvPr>
          <p:cNvSpPr txBox="1"/>
          <p:nvPr/>
        </p:nvSpPr>
        <p:spPr>
          <a:xfrm>
            <a:off x="6084168" y="3577076"/>
            <a:ext cx="1656184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DDDG (Dynamic Data Dependence Graph)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65E21F-40A7-42E4-82E5-643C81E63071}"/>
              </a:ext>
            </a:extLst>
          </p:cNvPr>
          <p:cNvSpPr txBox="1"/>
          <p:nvPr/>
        </p:nvSpPr>
        <p:spPr>
          <a:xfrm>
            <a:off x="611560" y="5450741"/>
            <a:ext cx="213360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Accelerator Design Parameters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9C8949-CD7E-475D-8D62-63977891043C}"/>
              </a:ext>
            </a:extLst>
          </p:cNvPr>
          <p:cNvSpPr txBox="1"/>
          <p:nvPr/>
        </p:nvSpPr>
        <p:spPr>
          <a:xfrm>
            <a:off x="6845085" y="5358407"/>
            <a:ext cx="1656184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Performance, Activity, Power, 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BDC59D-6B39-45FF-86FC-D1E78324B64B}"/>
              </a:ext>
            </a:extLst>
          </p:cNvPr>
          <p:cNvSpPr txBox="1"/>
          <p:nvPr/>
        </p:nvSpPr>
        <p:spPr>
          <a:xfrm>
            <a:off x="4109253" y="6106503"/>
            <a:ext cx="150951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Realization Phase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80A9D1-548F-40FF-87CA-4F265ED31952}"/>
              </a:ext>
            </a:extLst>
          </p:cNvPr>
          <p:cNvSpPr txBox="1"/>
          <p:nvPr/>
        </p:nvSpPr>
        <p:spPr>
          <a:xfrm>
            <a:off x="1259632" y="4060390"/>
            <a:ext cx="1331168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IR (</a:t>
            </a:r>
            <a:r>
              <a:rPr lang="en-US" sz="1200" dirty="0">
                <a:solidFill>
                  <a:schemeClr val="tx1"/>
                </a:solidFill>
              </a:rPr>
              <a:t>Independent Intermediate Representation</a:t>
            </a:r>
            <a:r>
              <a:rPr lang="en-US" sz="1200" dirty="0"/>
              <a:t>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797B34-B8A4-49A2-8E96-6B30DD5C41CC}"/>
              </a:ext>
            </a:extLst>
          </p:cNvPr>
          <p:cNvSpPr/>
          <p:nvPr/>
        </p:nvSpPr>
        <p:spPr>
          <a:xfrm>
            <a:off x="5148064" y="4575020"/>
            <a:ext cx="1437509" cy="917236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73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4EC03E-4ED4-4FFC-9C44-5204B4B36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70" y="1874772"/>
            <a:ext cx="6772275" cy="39909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460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3E9560-B7C8-4138-A471-530034FA1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07910"/>
            <a:ext cx="5105602" cy="41443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88A0E4-F1B0-4432-B577-696EF17258A5}"/>
              </a:ext>
            </a:extLst>
          </p:cNvPr>
          <p:cNvSpPr txBox="1"/>
          <p:nvPr/>
        </p:nvSpPr>
        <p:spPr>
          <a:xfrm>
            <a:off x="2590800" y="5677717"/>
            <a:ext cx="234124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IR (</a:t>
            </a:r>
            <a:r>
              <a:rPr lang="en-US" sz="1200" dirty="0">
                <a:solidFill>
                  <a:schemeClr val="tx1"/>
                </a:solidFill>
              </a:rPr>
              <a:t>Independent Intermediate Representation</a:t>
            </a:r>
            <a:r>
              <a:rPr lang="en-US" sz="1200" dirty="0"/>
              <a:t>) Dynamic Trace</a:t>
            </a:r>
          </a:p>
        </p:txBody>
      </p:sp>
    </p:spTree>
    <p:extLst>
      <p:ext uri="{BB962C8B-B14F-4D97-AF65-F5344CB8AC3E}">
        <p14:creationId xmlns:p14="http://schemas.microsoft.com/office/powerpoint/2010/main" val="3493417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DA83C6-AF55-4CA2-BDFD-4DBC60135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52" y="1916831"/>
            <a:ext cx="7561385" cy="357542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1916EC-9D30-403C-8EB5-F6949B99C06C}"/>
              </a:ext>
            </a:extLst>
          </p:cNvPr>
          <p:cNvSpPr txBox="1"/>
          <p:nvPr/>
        </p:nvSpPr>
        <p:spPr>
          <a:xfrm>
            <a:off x="4851833" y="5462636"/>
            <a:ext cx="189345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Initial DDDG (Dynamic Data Dependence Graph)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41C378-7A58-4439-8292-A644A36447D8}"/>
              </a:ext>
            </a:extLst>
          </p:cNvPr>
          <p:cNvSpPr txBox="1"/>
          <p:nvPr/>
        </p:nvSpPr>
        <p:spPr>
          <a:xfrm>
            <a:off x="1283372" y="5246612"/>
            <a:ext cx="2208508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IR (</a:t>
            </a:r>
            <a:r>
              <a:rPr lang="en-US" sz="1200" dirty="0">
                <a:solidFill>
                  <a:schemeClr val="tx1"/>
                </a:solidFill>
              </a:rPr>
              <a:t>Independent Intermediate Representation</a:t>
            </a:r>
            <a:r>
              <a:rPr lang="en-US" sz="1200" dirty="0"/>
              <a:t>) Dynamic Trace</a:t>
            </a:r>
          </a:p>
        </p:txBody>
      </p:sp>
    </p:spTree>
    <p:extLst>
      <p:ext uri="{BB962C8B-B14F-4D97-AF65-F5344CB8AC3E}">
        <p14:creationId xmlns:p14="http://schemas.microsoft.com/office/powerpoint/2010/main" val="2448245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B55379-FFDD-4472-A3EB-9FCD353EC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38" y="2042507"/>
            <a:ext cx="8267962" cy="341825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E1506B-F289-4080-8D4D-3F4DC795ED6D}"/>
              </a:ext>
            </a:extLst>
          </p:cNvPr>
          <p:cNvSpPr txBox="1"/>
          <p:nvPr/>
        </p:nvSpPr>
        <p:spPr>
          <a:xfrm>
            <a:off x="3384997" y="5475342"/>
            <a:ext cx="153341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Initial DDDG (Dynamic Data Dependence Graph)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5953FC-A001-427B-B7E9-664B2BC395D8}"/>
              </a:ext>
            </a:extLst>
          </p:cNvPr>
          <p:cNvSpPr txBox="1"/>
          <p:nvPr/>
        </p:nvSpPr>
        <p:spPr>
          <a:xfrm>
            <a:off x="5724128" y="5513868"/>
            <a:ext cx="153341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Idealistic DDDG (Dynamic Data Dependence Graph)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351BB5-5E1D-4D06-B086-596341A9596C}"/>
              </a:ext>
            </a:extLst>
          </p:cNvPr>
          <p:cNvSpPr txBox="1"/>
          <p:nvPr/>
        </p:nvSpPr>
        <p:spPr>
          <a:xfrm>
            <a:off x="890219" y="5329202"/>
            <a:ext cx="1728192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IR (</a:t>
            </a:r>
            <a:r>
              <a:rPr lang="en-US" sz="1200" dirty="0">
                <a:solidFill>
                  <a:schemeClr val="tx1"/>
                </a:solidFill>
              </a:rPr>
              <a:t>Independent Intermediate Representation</a:t>
            </a:r>
            <a:r>
              <a:rPr lang="en-US" sz="1200" dirty="0"/>
              <a:t>) Dynamic Trace</a:t>
            </a:r>
          </a:p>
        </p:txBody>
      </p:sp>
    </p:spTree>
    <p:extLst>
      <p:ext uri="{BB962C8B-B14F-4D97-AF65-F5344CB8AC3E}">
        <p14:creationId xmlns:p14="http://schemas.microsoft.com/office/powerpoint/2010/main" val="2322131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B55379-FFDD-4472-A3EB-9FCD353EC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19" y="2048083"/>
            <a:ext cx="8267962" cy="341825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E1506B-F289-4080-8D4D-3F4DC795ED6D}"/>
              </a:ext>
            </a:extLst>
          </p:cNvPr>
          <p:cNvSpPr txBox="1"/>
          <p:nvPr/>
        </p:nvSpPr>
        <p:spPr>
          <a:xfrm>
            <a:off x="3384997" y="5475342"/>
            <a:ext cx="153341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Initial DDDG (Dynamic Data Dependence Graph)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5953FC-A001-427B-B7E9-664B2BC395D8}"/>
              </a:ext>
            </a:extLst>
          </p:cNvPr>
          <p:cNvSpPr txBox="1"/>
          <p:nvPr/>
        </p:nvSpPr>
        <p:spPr>
          <a:xfrm>
            <a:off x="5652120" y="5446965"/>
            <a:ext cx="153341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Idealistic DDDG (Dynamic Data Dependence Graph)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70E70A-5A26-4775-A3DE-03537ADB0DF4}"/>
              </a:ext>
            </a:extLst>
          </p:cNvPr>
          <p:cNvSpPr txBox="1"/>
          <p:nvPr/>
        </p:nvSpPr>
        <p:spPr>
          <a:xfrm>
            <a:off x="974350" y="5308465"/>
            <a:ext cx="1676934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IR (</a:t>
            </a:r>
            <a:r>
              <a:rPr lang="en-US" sz="1200" dirty="0">
                <a:solidFill>
                  <a:schemeClr val="tx1"/>
                </a:solidFill>
              </a:rPr>
              <a:t>Independent Intermediate Representation</a:t>
            </a:r>
            <a:r>
              <a:rPr lang="en-US" sz="1200" dirty="0"/>
              <a:t>) Dynamic Trace</a:t>
            </a:r>
          </a:p>
        </p:txBody>
      </p:sp>
    </p:spTree>
    <p:extLst>
      <p:ext uri="{BB962C8B-B14F-4D97-AF65-F5344CB8AC3E}">
        <p14:creationId xmlns:p14="http://schemas.microsoft.com/office/powerpoint/2010/main" val="1905221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B3E8F8-5356-4A1F-9F75-A30F9FB85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00"/>
            <a:ext cx="5358556" cy="434087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A5F93-6687-46C8-9FEE-881997051461}"/>
              </a:ext>
            </a:extLst>
          </p:cNvPr>
          <p:cNvSpPr txBox="1"/>
          <p:nvPr/>
        </p:nvSpPr>
        <p:spPr>
          <a:xfrm>
            <a:off x="5995066" y="2057977"/>
            <a:ext cx="2664296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Optimization Phase: </a:t>
            </a:r>
          </a:p>
          <a:p>
            <a:endParaRPr lang="en-US" sz="1200" dirty="0"/>
          </a:p>
          <a:p>
            <a:r>
              <a:rPr lang="en-US" sz="1200" dirty="0"/>
              <a:t>From C  </a:t>
            </a:r>
          </a:p>
          <a:p>
            <a:endParaRPr lang="en-US" sz="1200" dirty="0"/>
          </a:p>
          <a:p>
            <a:r>
              <a:rPr lang="en-US" sz="1200" dirty="0"/>
              <a:t>to IR (</a:t>
            </a:r>
            <a:r>
              <a:rPr lang="en-US" sz="1200" dirty="0">
                <a:solidFill>
                  <a:schemeClr val="tx1"/>
                </a:solidFill>
              </a:rPr>
              <a:t>Independent Intermediate Representation</a:t>
            </a:r>
            <a:r>
              <a:rPr lang="en-US" sz="1200" dirty="0"/>
              <a:t>) Dynamic Trace</a:t>
            </a:r>
          </a:p>
          <a:p>
            <a:endParaRPr lang="en-US" sz="1200" dirty="0"/>
          </a:p>
          <a:p>
            <a:r>
              <a:rPr lang="en-US" sz="1200" dirty="0"/>
              <a:t>to DDDG (DDDG (Dynamic Data Dependence Graph)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D28CA7-45BE-4B6F-801A-CBEFDC314139}"/>
              </a:ext>
            </a:extLst>
          </p:cNvPr>
          <p:cNvSpPr txBox="1"/>
          <p:nvPr/>
        </p:nvSpPr>
        <p:spPr>
          <a:xfrm>
            <a:off x="1475656" y="5868046"/>
            <a:ext cx="468052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CAM (Content Address Memory) lookup for Memcached (Distributed Memory Object Caching System for Key-Value Store)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0EDA2B-A990-4AE2-A329-30D58C0C0582}"/>
              </a:ext>
            </a:extLst>
          </p:cNvPr>
          <p:cNvSpPr txBox="1"/>
          <p:nvPr/>
        </p:nvSpPr>
        <p:spPr>
          <a:xfrm>
            <a:off x="3563888" y="3211519"/>
            <a:ext cx="1080120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BW: Bit-Width</a:t>
            </a:r>
          </a:p>
        </p:txBody>
      </p:sp>
    </p:spTree>
    <p:extLst>
      <p:ext uri="{BB962C8B-B14F-4D97-AF65-F5344CB8AC3E}">
        <p14:creationId xmlns:p14="http://schemas.microsoft.com/office/powerpoint/2010/main" val="2736022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</a:t>
            </a:fld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BC5873-15E0-4F79-AE72-CC76DA21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51697"/>
            <a:ext cx="6876256" cy="3737544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795499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0F63C1-214E-45C9-8500-43065E778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23" y="1816872"/>
            <a:ext cx="7362632" cy="436957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92F9A1-4426-4243-89F7-FFCB5CC06C95}"/>
              </a:ext>
            </a:extLst>
          </p:cNvPr>
          <p:cNvSpPr txBox="1"/>
          <p:nvPr/>
        </p:nvSpPr>
        <p:spPr>
          <a:xfrm>
            <a:off x="899592" y="5825174"/>
            <a:ext cx="2593268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Acc (Accelerator) Design Parameter</a:t>
            </a:r>
          </a:p>
          <a:p>
            <a:r>
              <a:rPr lang="en-US" sz="1200" dirty="0"/>
              <a:t>BW: Bit-Width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E5EBE5-0F0D-4C30-A78C-467179334C4F}"/>
              </a:ext>
            </a:extLst>
          </p:cNvPr>
          <p:cNvSpPr txBox="1"/>
          <p:nvPr/>
        </p:nvSpPr>
        <p:spPr>
          <a:xfrm>
            <a:off x="1980202" y="2796021"/>
            <a:ext cx="2304256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Idealistic DDDG (DDDG (Dynamic Data Dependence Graph)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F65574-672D-4653-8F82-E319CB27FB96}"/>
              </a:ext>
            </a:extLst>
          </p:cNvPr>
          <p:cNvSpPr/>
          <p:nvPr/>
        </p:nvSpPr>
        <p:spPr>
          <a:xfrm>
            <a:off x="683568" y="4941168"/>
            <a:ext cx="2304256" cy="884006"/>
          </a:xfrm>
          <a:prstGeom prst="rect">
            <a:avLst/>
          </a:pr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561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B7425DA-DBD8-4A3D-969E-FBEA6B52B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59" y="2012389"/>
            <a:ext cx="7163798" cy="430920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92F9A1-4426-4243-89F7-FFCB5CC06C95}"/>
              </a:ext>
            </a:extLst>
          </p:cNvPr>
          <p:cNvSpPr txBox="1"/>
          <p:nvPr/>
        </p:nvSpPr>
        <p:spPr>
          <a:xfrm>
            <a:off x="1043608" y="5894685"/>
            <a:ext cx="2593268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Acc (Accelerator) Design Parameter</a:t>
            </a:r>
          </a:p>
          <a:p>
            <a:r>
              <a:rPr lang="en-US" sz="1200" dirty="0"/>
              <a:t>BW: Bit-Width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E5EBE5-0F0D-4C30-A78C-467179334C4F}"/>
              </a:ext>
            </a:extLst>
          </p:cNvPr>
          <p:cNvSpPr txBox="1"/>
          <p:nvPr/>
        </p:nvSpPr>
        <p:spPr>
          <a:xfrm>
            <a:off x="2180601" y="2861978"/>
            <a:ext cx="2304256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Idealistic DDDG (DDDG (Dynamic Data Dependence Graph)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977DB3-9E6A-43E3-9A49-C50DDD6109A9}"/>
              </a:ext>
            </a:extLst>
          </p:cNvPr>
          <p:cNvSpPr/>
          <p:nvPr/>
        </p:nvSpPr>
        <p:spPr>
          <a:xfrm>
            <a:off x="899592" y="5030590"/>
            <a:ext cx="2304256" cy="821704"/>
          </a:xfrm>
          <a:prstGeom prst="rect">
            <a:avLst/>
          </a:pr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7661A3-65BC-4510-BB8C-854701CEE838}"/>
              </a:ext>
            </a:extLst>
          </p:cNvPr>
          <p:cNvSpPr txBox="1"/>
          <p:nvPr/>
        </p:nvSpPr>
        <p:spPr>
          <a:xfrm>
            <a:off x="4248637" y="2393185"/>
            <a:ext cx="3347699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Same C code but with different design parameters</a:t>
            </a:r>
          </a:p>
        </p:txBody>
      </p:sp>
    </p:spTree>
    <p:extLst>
      <p:ext uri="{BB962C8B-B14F-4D97-AF65-F5344CB8AC3E}">
        <p14:creationId xmlns:p14="http://schemas.microsoft.com/office/powerpoint/2010/main" val="512273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818EC3D-9C54-483A-A04D-9CC530199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50" y="1751219"/>
            <a:ext cx="5933479" cy="452234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E5EBE5-0F0D-4C30-A78C-467179334C4F}"/>
              </a:ext>
            </a:extLst>
          </p:cNvPr>
          <p:cNvSpPr txBox="1"/>
          <p:nvPr/>
        </p:nvSpPr>
        <p:spPr>
          <a:xfrm>
            <a:off x="5724128" y="1668434"/>
            <a:ext cx="3168352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Realization Phase:</a:t>
            </a:r>
          </a:p>
          <a:p>
            <a:r>
              <a:rPr lang="en-US" sz="1200" dirty="0"/>
              <a:t>From Idealistic DDDG (DDDG (Dynamic Data Dependence Graph) </a:t>
            </a:r>
          </a:p>
          <a:p>
            <a:r>
              <a:rPr lang="en-US" sz="1200" dirty="0"/>
              <a:t>to Estimates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EE6264-8C0A-4F89-8221-F133E5550505}"/>
              </a:ext>
            </a:extLst>
          </p:cNvPr>
          <p:cNvSpPr txBox="1"/>
          <p:nvPr/>
        </p:nvSpPr>
        <p:spPr>
          <a:xfrm>
            <a:off x="4067944" y="3958370"/>
            <a:ext cx="216024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1. Program Constraint</a:t>
            </a:r>
          </a:p>
          <a:p>
            <a:pPr marL="228600" indent="-228600">
              <a:buAutoNum type="alphaLcParenR"/>
            </a:pPr>
            <a:r>
              <a:rPr lang="en-US" sz="1200" dirty="0"/>
              <a:t>Control Dependence</a:t>
            </a:r>
          </a:p>
          <a:p>
            <a:pPr marL="228600" indent="-228600">
              <a:buAutoNum type="alphaLcParenR"/>
            </a:pPr>
            <a:r>
              <a:rPr lang="en-US" sz="1200" dirty="0"/>
              <a:t>Memory Ambiguation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FBA74E-94D3-409D-AAC3-554924888337}"/>
              </a:ext>
            </a:extLst>
          </p:cNvPr>
          <p:cNvSpPr txBox="1"/>
          <p:nvPr/>
        </p:nvSpPr>
        <p:spPr>
          <a:xfrm>
            <a:off x="4058695" y="4727120"/>
            <a:ext cx="4257721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2. User-Defined Resource Constraint</a:t>
            </a:r>
          </a:p>
          <a:p>
            <a:pPr marL="228600" indent="-228600">
              <a:buAutoNum type="alphaLcParenR"/>
            </a:pPr>
            <a:r>
              <a:rPr lang="en-US" sz="1200" dirty="0"/>
              <a:t>Loop-Level Parallelism</a:t>
            </a:r>
          </a:p>
          <a:p>
            <a:pPr marL="228600" indent="-228600">
              <a:buAutoNum type="alphaLcParenR"/>
            </a:pPr>
            <a:r>
              <a:rPr lang="en-US" sz="1200" dirty="0"/>
              <a:t>Loop Pipelining</a:t>
            </a:r>
          </a:p>
          <a:p>
            <a:pPr marL="228600" indent="-228600">
              <a:buAutoNum type="alphaLcParenR" startAt="3"/>
            </a:pPr>
            <a:r>
              <a:rPr lang="en-US" sz="1200" dirty="0"/>
              <a:t>Memory Ports</a:t>
            </a:r>
          </a:p>
          <a:p>
            <a:pPr marL="228600" indent="-228600">
              <a:buAutoNum type="alphaLcParenR" startAt="3"/>
            </a:pPr>
            <a:r>
              <a:rPr lang="en-US" sz="1200" dirty="0"/>
              <a:t>Number of FUs (Functional Units), for example, adder, multiplier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E7E0D-F514-43A3-96A8-C1AC4AE89F22}"/>
              </a:ext>
            </a:extLst>
          </p:cNvPr>
          <p:cNvSpPr txBox="1"/>
          <p:nvPr/>
        </p:nvSpPr>
        <p:spPr>
          <a:xfrm>
            <a:off x="6388432" y="2666376"/>
            <a:ext cx="2160241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Constrain DDDG (DDDG (Dynamic Data Dependence Graph) with</a:t>
            </a:r>
          </a:p>
          <a:p>
            <a:pPr marL="228600" indent="-228600">
              <a:buAutoNum type="arabicPeriod"/>
            </a:pPr>
            <a:r>
              <a:rPr lang="en-US" sz="1200" dirty="0"/>
              <a:t>Program Constraint and</a:t>
            </a:r>
          </a:p>
          <a:p>
            <a:pPr marL="228600" indent="-228600">
              <a:buAutoNum type="arabicPeriod"/>
            </a:pPr>
            <a:r>
              <a:rPr lang="en-US" sz="1200" dirty="0"/>
              <a:t>User-defined Resource Constraints </a:t>
            </a:r>
          </a:p>
        </p:txBody>
      </p:sp>
    </p:spTree>
    <p:extLst>
      <p:ext uri="{BB962C8B-B14F-4D97-AF65-F5344CB8AC3E}">
        <p14:creationId xmlns:p14="http://schemas.microsoft.com/office/powerpoint/2010/main" val="516044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DCBCE6E-8C2A-4588-9D87-B5158FEAD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88" y="1813589"/>
            <a:ext cx="5835352" cy="412712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E7E0D-F514-43A3-96A8-C1AC4AE89F22}"/>
              </a:ext>
            </a:extLst>
          </p:cNvPr>
          <p:cNvSpPr txBox="1"/>
          <p:nvPr/>
        </p:nvSpPr>
        <p:spPr>
          <a:xfrm>
            <a:off x="5473079" y="3325048"/>
            <a:ext cx="2160241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Acc (Accumulator) Design Parameters:</a:t>
            </a:r>
          </a:p>
          <a:p>
            <a:r>
              <a:rPr lang="en-US" sz="1200" dirty="0"/>
              <a:t>Memory BW (Bit-Width) &lt;= 4</a:t>
            </a:r>
          </a:p>
          <a:p>
            <a:r>
              <a:rPr lang="en-US" sz="1200" dirty="0"/>
              <a:t>2 Adders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026E9D-8B5F-422F-A9B2-49B889A1B60D}"/>
              </a:ext>
            </a:extLst>
          </p:cNvPr>
          <p:cNvSpPr txBox="1"/>
          <p:nvPr/>
        </p:nvSpPr>
        <p:spPr>
          <a:xfrm>
            <a:off x="5459759" y="5173742"/>
            <a:ext cx="2160241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Acc (Accumulator) Design Parameters:</a:t>
            </a:r>
          </a:p>
          <a:p>
            <a:r>
              <a:rPr lang="en-US" sz="1200" dirty="0"/>
              <a:t>Memory BW (Bit-Width) &lt;= 2</a:t>
            </a:r>
          </a:p>
          <a:p>
            <a:r>
              <a:rPr lang="en-US" sz="1200" dirty="0"/>
              <a:t>1 Adders</a:t>
            </a:r>
          </a:p>
        </p:txBody>
      </p:sp>
    </p:spTree>
    <p:extLst>
      <p:ext uri="{BB962C8B-B14F-4D97-AF65-F5344CB8AC3E}">
        <p14:creationId xmlns:p14="http://schemas.microsoft.com/office/powerpoint/2010/main" val="3945270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AA156-CDC8-42A9-9166-0D27D99E0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10" y="1812827"/>
            <a:ext cx="5629651" cy="433938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E7E0D-F514-43A3-96A8-C1AC4AE89F22}"/>
              </a:ext>
            </a:extLst>
          </p:cNvPr>
          <p:cNvSpPr txBox="1"/>
          <p:nvPr/>
        </p:nvSpPr>
        <p:spPr>
          <a:xfrm>
            <a:off x="5004048" y="3878299"/>
            <a:ext cx="2160241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Acc (Accumulator) Design Parameters:</a:t>
            </a:r>
          </a:p>
          <a:p>
            <a:r>
              <a:rPr lang="en-US" sz="1200" dirty="0"/>
              <a:t>Memory BW (Bit-Width) &lt;= 4</a:t>
            </a:r>
          </a:p>
          <a:p>
            <a:r>
              <a:rPr lang="en-US" sz="1200" dirty="0"/>
              <a:t>2 Adders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026E9D-8B5F-422F-A9B2-49B889A1B60D}"/>
              </a:ext>
            </a:extLst>
          </p:cNvPr>
          <p:cNvSpPr txBox="1"/>
          <p:nvPr/>
        </p:nvSpPr>
        <p:spPr>
          <a:xfrm>
            <a:off x="5004047" y="4744693"/>
            <a:ext cx="2160241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Acc (Accumulator) Design Parameters:</a:t>
            </a:r>
          </a:p>
          <a:p>
            <a:r>
              <a:rPr lang="en-US" sz="1200" dirty="0"/>
              <a:t>Memory BW (Bit-Width) &lt;= 2</a:t>
            </a:r>
          </a:p>
          <a:p>
            <a:r>
              <a:rPr lang="en-US" sz="1200" dirty="0"/>
              <a:t>1 Adders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72A61D-7B0B-4C48-9F04-807C3DF7A3DA}"/>
              </a:ext>
            </a:extLst>
          </p:cNvPr>
          <p:cNvSpPr txBox="1"/>
          <p:nvPr/>
        </p:nvSpPr>
        <p:spPr>
          <a:xfrm>
            <a:off x="3995935" y="6109028"/>
            <a:ext cx="1008112" cy="282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Cycle (Time)</a:t>
            </a:r>
          </a:p>
        </p:txBody>
      </p:sp>
    </p:spTree>
    <p:extLst>
      <p:ext uri="{BB962C8B-B14F-4D97-AF65-F5344CB8AC3E}">
        <p14:creationId xmlns:p14="http://schemas.microsoft.com/office/powerpoint/2010/main" val="2458534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159C2F5-B259-4EF1-B08F-CC5A760C9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54" y="2877864"/>
            <a:ext cx="6876256" cy="342042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1312865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dirty="0">
                <a:solidFill>
                  <a:schemeClr val="tx1"/>
                </a:solidFill>
              </a:rPr>
              <a:t>Aladdin’s performance model is validated against ModelSim Verilog simulations. 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dirty="0">
                <a:solidFill>
                  <a:schemeClr val="tx1"/>
                </a:solidFill>
              </a:rPr>
              <a:t>The SAIF activity file generated from ModelSim is fed to Design Compiler to capture the switching activity at the gate level. 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dirty="0">
                <a:solidFill>
                  <a:schemeClr val="tx1"/>
                </a:solidFill>
              </a:rPr>
              <a:t>To generate Verilog, we either hand-code RTL or use Xilinx’s Vivado HLS tool. 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E7E0D-F514-43A3-96A8-C1AC4AE89F22}"/>
              </a:ext>
            </a:extLst>
          </p:cNvPr>
          <p:cNvSpPr txBox="1"/>
          <p:nvPr/>
        </p:nvSpPr>
        <p:spPr>
          <a:xfrm>
            <a:off x="5289635" y="4631153"/>
            <a:ext cx="2073975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Performance, Power, Area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026E9D-8B5F-422F-A9B2-49B889A1B60D}"/>
              </a:ext>
            </a:extLst>
          </p:cNvPr>
          <p:cNvSpPr txBox="1"/>
          <p:nvPr/>
        </p:nvSpPr>
        <p:spPr>
          <a:xfrm>
            <a:off x="487354" y="4617595"/>
            <a:ext cx="64807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1FDA5-C689-4DA2-B405-A6B4BC919100}"/>
              </a:ext>
            </a:extLst>
          </p:cNvPr>
          <p:cNvSpPr txBox="1"/>
          <p:nvPr/>
        </p:nvSpPr>
        <p:spPr>
          <a:xfrm>
            <a:off x="3259661" y="5526735"/>
            <a:ext cx="648073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Verilog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D233EB-30F5-4D4E-9C4F-D3489868F024}"/>
              </a:ext>
            </a:extLst>
          </p:cNvPr>
          <p:cNvSpPr txBox="1"/>
          <p:nvPr/>
        </p:nvSpPr>
        <p:spPr>
          <a:xfrm>
            <a:off x="4214481" y="5131404"/>
            <a:ext cx="101442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DC (Design Compiler)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00117C-3F8F-4217-871F-FC3079FDD683}"/>
              </a:ext>
            </a:extLst>
          </p:cNvPr>
          <p:cNvSpPr txBox="1"/>
          <p:nvPr/>
        </p:nvSpPr>
        <p:spPr>
          <a:xfrm>
            <a:off x="1262153" y="2920408"/>
            <a:ext cx="592194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Aladdin Validation: Aladdin Simulator vs. RTL Flow Simulator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DA468-93F9-4ADB-B9BF-AAF8E5B79F8B}"/>
              </a:ext>
            </a:extLst>
          </p:cNvPr>
          <p:cNvSpPr txBox="1"/>
          <p:nvPr/>
        </p:nvSpPr>
        <p:spPr>
          <a:xfrm>
            <a:off x="1619671" y="3862979"/>
            <a:ext cx="360059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Aladdin Simulator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CD5773-0C4B-4389-8607-D76329300B8E}"/>
              </a:ext>
            </a:extLst>
          </p:cNvPr>
          <p:cNvSpPr txBox="1"/>
          <p:nvPr/>
        </p:nvSpPr>
        <p:spPr>
          <a:xfrm>
            <a:off x="1649173" y="5008058"/>
            <a:ext cx="212396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ModelSim Verilog Simulation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8352AC4-B854-4121-9A64-4211564D7F00}"/>
              </a:ext>
            </a:extLst>
          </p:cNvPr>
          <p:cNvSpPr/>
          <p:nvPr/>
        </p:nvSpPr>
        <p:spPr>
          <a:xfrm>
            <a:off x="559362" y="3369722"/>
            <a:ext cx="6573850" cy="114647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1E72C6-B7F9-4380-9C25-6616B716C36B}"/>
              </a:ext>
            </a:extLst>
          </p:cNvPr>
          <p:cNvSpPr/>
          <p:nvPr/>
        </p:nvSpPr>
        <p:spPr>
          <a:xfrm>
            <a:off x="559362" y="4953496"/>
            <a:ext cx="6573850" cy="1146478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D056BC-7ABA-4FCA-A08C-67194CB105FB}"/>
              </a:ext>
            </a:extLst>
          </p:cNvPr>
          <p:cNvSpPr txBox="1"/>
          <p:nvPr/>
        </p:nvSpPr>
        <p:spPr>
          <a:xfrm>
            <a:off x="4214481" y="5829064"/>
            <a:ext cx="100578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ModelSim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98FA8D2-7F1E-412E-B41C-32C51265C226}"/>
              </a:ext>
            </a:extLst>
          </p:cNvPr>
          <p:cNvCxnSpPr/>
          <p:nvPr/>
        </p:nvCxnSpPr>
        <p:spPr>
          <a:xfrm>
            <a:off x="5228908" y="5962313"/>
            <a:ext cx="166715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109CD32-B1CD-4D16-A309-A02FBFEA7DAD}"/>
              </a:ext>
            </a:extLst>
          </p:cNvPr>
          <p:cNvSpPr txBox="1"/>
          <p:nvPr/>
        </p:nvSpPr>
        <p:spPr>
          <a:xfrm>
            <a:off x="4775317" y="5580615"/>
            <a:ext cx="648073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Activity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CDB87B-D5E9-4CDF-B5F6-CDD525FE13AC}"/>
              </a:ext>
            </a:extLst>
          </p:cNvPr>
          <p:cNvSpPr txBox="1"/>
          <p:nvPr/>
        </p:nvSpPr>
        <p:spPr>
          <a:xfrm>
            <a:off x="7510251" y="5004026"/>
            <a:ext cx="1437139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ModelSim (from Mentor Graphics): Verification and Simulation for Verilog and mixed-language design.</a:t>
            </a:r>
          </a:p>
        </p:txBody>
      </p:sp>
    </p:spTree>
    <p:extLst>
      <p:ext uri="{BB962C8B-B14F-4D97-AF65-F5344CB8AC3E}">
        <p14:creationId xmlns:p14="http://schemas.microsoft.com/office/powerpoint/2010/main" val="2202661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BE45CE-1BED-4F5D-90B4-6E3AA5883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156049"/>
            <a:ext cx="6720639" cy="330935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496944" cy="88562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Aladdin: Performance, Power, and Area Simulator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dirty="0">
                <a:solidFill>
                  <a:schemeClr val="tx1"/>
                </a:solidFill>
              </a:rPr>
              <a:t>Aladdin’s performance model is validated against ModelSim Verilog simulations. 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dirty="0">
                <a:solidFill>
                  <a:schemeClr val="tx1"/>
                </a:solidFill>
              </a:rPr>
              <a:t>The SAIF activity file generated from ModelSim is fed to Design Compiler to capture the switching activity at the gate level. 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dirty="0">
                <a:solidFill>
                  <a:schemeClr val="tx1"/>
                </a:solidFill>
              </a:rPr>
              <a:t>To generate Verilog, we either </a:t>
            </a:r>
            <a:r>
              <a:rPr lang="en-US" sz="1200" b="1" dirty="0">
                <a:solidFill>
                  <a:srgbClr val="C00000"/>
                </a:solidFill>
              </a:rPr>
              <a:t>hand-code RTL or use Xilinx’s Vivado HLS tool</a:t>
            </a:r>
            <a:r>
              <a:rPr lang="en-US" sz="12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E7E0D-F514-43A3-96A8-C1AC4AE89F22}"/>
              </a:ext>
            </a:extLst>
          </p:cNvPr>
          <p:cNvSpPr txBox="1"/>
          <p:nvPr/>
        </p:nvSpPr>
        <p:spPr>
          <a:xfrm>
            <a:off x="5234605" y="3886704"/>
            <a:ext cx="202558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Performance, Power, Area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026E9D-8B5F-422F-A9B2-49B889A1B60D}"/>
              </a:ext>
            </a:extLst>
          </p:cNvPr>
          <p:cNvSpPr txBox="1"/>
          <p:nvPr/>
        </p:nvSpPr>
        <p:spPr>
          <a:xfrm>
            <a:off x="539552" y="3850656"/>
            <a:ext cx="648072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D233EB-30F5-4D4E-9C4F-D3489868F024}"/>
              </a:ext>
            </a:extLst>
          </p:cNvPr>
          <p:cNvSpPr txBox="1"/>
          <p:nvPr/>
        </p:nvSpPr>
        <p:spPr>
          <a:xfrm>
            <a:off x="5592216" y="4916076"/>
            <a:ext cx="1512168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DC (Design Compiler)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FE175-FB0D-48CB-8928-704605588857}"/>
              </a:ext>
            </a:extLst>
          </p:cNvPr>
          <p:cNvSpPr txBox="1"/>
          <p:nvPr/>
        </p:nvSpPr>
        <p:spPr>
          <a:xfrm>
            <a:off x="5373852" y="5585464"/>
            <a:ext cx="1886340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ModelSim (from Mentor Graphics): Verification and Simulation for Verilog and mixed-language design.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E843E9-8330-48F0-A922-81BFB48EBA55}"/>
              </a:ext>
            </a:extLst>
          </p:cNvPr>
          <p:cNvSpPr txBox="1"/>
          <p:nvPr/>
        </p:nvSpPr>
        <p:spPr>
          <a:xfrm>
            <a:off x="3707344" y="5523249"/>
            <a:ext cx="1429875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Vivado HLS (Xilinx Vivado Design Suite): Synthesis and analysis of HDL design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28BA97-27B1-4439-8F42-51BEB4A54519}"/>
              </a:ext>
            </a:extLst>
          </p:cNvPr>
          <p:cNvSpPr txBox="1"/>
          <p:nvPr/>
        </p:nvSpPr>
        <p:spPr>
          <a:xfrm>
            <a:off x="296884" y="5512313"/>
            <a:ext cx="1498003" cy="8440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RTL (Register Transfer Level): high level representation of a circuit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D18D0D-0FB6-4BCD-9858-5521466809AD}"/>
              </a:ext>
            </a:extLst>
          </p:cNvPr>
          <p:cNvSpPr txBox="1"/>
          <p:nvPr/>
        </p:nvSpPr>
        <p:spPr>
          <a:xfrm>
            <a:off x="1883173" y="5523249"/>
            <a:ext cx="1735885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HLS (High Level Synthesis, C Synthesis, or Behavioral Synthesis): Translate behavioral into hardware circuits.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413ACC-E38D-4315-AA0B-80A609E94394}"/>
              </a:ext>
            </a:extLst>
          </p:cNvPr>
          <p:cNvSpPr txBox="1"/>
          <p:nvPr/>
        </p:nvSpPr>
        <p:spPr>
          <a:xfrm>
            <a:off x="1718103" y="3134665"/>
            <a:ext cx="341911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Aladdin Simulator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05AC28E-DD98-477B-8922-EAAF3FCE805F}"/>
              </a:ext>
            </a:extLst>
          </p:cNvPr>
          <p:cNvSpPr/>
          <p:nvPr/>
        </p:nvSpPr>
        <p:spPr>
          <a:xfrm>
            <a:off x="651396" y="2906756"/>
            <a:ext cx="6227201" cy="82135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8C00562-0759-4AB6-B412-6DAEECAFD712}"/>
              </a:ext>
            </a:extLst>
          </p:cNvPr>
          <p:cNvSpPr/>
          <p:nvPr/>
        </p:nvSpPr>
        <p:spPr>
          <a:xfrm>
            <a:off x="651396" y="4151863"/>
            <a:ext cx="6227201" cy="1229464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257CAF-20A8-4C79-9BF0-DD18B03D1549}"/>
              </a:ext>
            </a:extLst>
          </p:cNvPr>
          <p:cNvSpPr txBox="1"/>
          <p:nvPr/>
        </p:nvSpPr>
        <p:spPr>
          <a:xfrm>
            <a:off x="748102" y="2182811"/>
            <a:ext cx="5921946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Aladdin Validation: Aladdin Simulator vs. RTL Flow Simulator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AD5B1D-2F61-4897-A54C-1604B95DE9CB}"/>
              </a:ext>
            </a:extLst>
          </p:cNvPr>
          <p:cNvSpPr txBox="1"/>
          <p:nvPr/>
        </p:nvSpPr>
        <p:spPr>
          <a:xfrm>
            <a:off x="1745013" y="4172741"/>
            <a:ext cx="2123966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ModelSim Verilog Simulation</a:t>
            </a:r>
          </a:p>
        </p:txBody>
      </p:sp>
    </p:spTree>
    <p:extLst>
      <p:ext uri="{BB962C8B-B14F-4D97-AF65-F5344CB8AC3E}">
        <p14:creationId xmlns:p14="http://schemas.microsoft.com/office/powerpoint/2010/main" val="2797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27</a:t>
            </a:fld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41B24-70F8-4308-912A-9A7EC5CDD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02178"/>
            <a:ext cx="6592437" cy="458865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CC0015-6243-473D-9658-09D14CBE11D9}"/>
              </a:ext>
            </a:extLst>
          </p:cNvPr>
          <p:cNvSpPr txBox="1"/>
          <p:nvPr/>
        </p:nvSpPr>
        <p:spPr>
          <a:xfrm>
            <a:off x="6804248" y="5350997"/>
            <a:ext cx="1008112" cy="282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Cycle (Time)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87564A-D02F-4F79-8641-C251A8B9C99C}"/>
              </a:ext>
            </a:extLst>
          </p:cNvPr>
          <p:cNvSpPr txBox="1"/>
          <p:nvPr/>
        </p:nvSpPr>
        <p:spPr>
          <a:xfrm>
            <a:off x="5508105" y="3350019"/>
            <a:ext cx="64807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Power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767922-7F0D-4E88-B07F-1016ECBBE75B}"/>
              </a:ext>
            </a:extLst>
          </p:cNvPr>
          <p:cNvSpPr txBox="1"/>
          <p:nvPr/>
        </p:nvSpPr>
        <p:spPr>
          <a:xfrm>
            <a:off x="3059832" y="2649430"/>
            <a:ext cx="1152128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Performance: Aladdin vs. RTL Flow Deviation (0.6%)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AFEC66-24CD-4516-98EA-F999AC9E2597}"/>
              </a:ext>
            </a:extLst>
          </p:cNvPr>
          <p:cNvSpPr txBox="1"/>
          <p:nvPr/>
        </p:nvSpPr>
        <p:spPr>
          <a:xfrm>
            <a:off x="3097299" y="3963428"/>
            <a:ext cx="1258677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Power: Aladdin vs. RTL Flow Deviation (6.5%)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3EB81A-CC9E-42FC-8D48-FAF0C6E4B715}"/>
              </a:ext>
            </a:extLst>
          </p:cNvPr>
          <p:cNvSpPr txBox="1"/>
          <p:nvPr/>
        </p:nvSpPr>
        <p:spPr>
          <a:xfrm>
            <a:off x="3097299" y="5356514"/>
            <a:ext cx="1258677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Area: Aladdin vs. RTL Flow Deviation (4.5%)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99B1C-D0AE-4466-B4EF-CB84DDD35053}"/>
              </a:ext>
            </a:extLst>
          </p:cNvPr>
          <p:cNvSpPr txBox="1"/>
          <p:nvPr/>
        </p:nvSpPr>
        <p:spPr>
          <a:xfrm>
            <a:off x="5846636" y="2056710"/>
            <a:ext cx="1965724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Aladdin Simulator vs. RTL Flow Simulator</a:t>
            </a:r>
          </a:p>
        </p:txBody>
      </p:sp>
    </p:spTree>
    <p:extLst>
      <p:ext uri="{BB962C8B-B14F-4D97-AF65-F5344CB8AC3E}">
        <p14:creationId xmlns:p14="http://schemas.microsoft.com/office/powerpoint/2010/main" val="3743000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A2B7C66-3812-428C-A5D7-F0A84527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870" y="1779165"/>
            <a:ext cx="6525130" cy="459584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CC0015-6243-473D-9658-09D14CBE11D9}"/>
              </a:ext>
            </a:extLst>
          </p:cNvPr>
          <p:cNvSpPr txBox="1"/>
          <p:nvPr/>
        </p:nvSpPr>
        <p:spPr>
          <a:xfrm>
            <a:off x="6764133" y="5200632"/>
            <a:ext cx="1008112" cy="282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Cycle (Time)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87564A-D02F-4F79-8641-C251A8B9C99C}"/>
              </a:ext>
            </a:extLst>
          </p:cNvPr>
          <p:cNvSpPr txBox="1"/>
          <p:nvPr/>
        </p:nvSpPr>
        <p:spPr>
          <a:xfrm>
            <a:off x="5905129" y="3181651"/>
            <a:ext cx="648071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Power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767922-7F0D-4E88-B07F-1016ECBBE75B}"/>
              </a:ext>
            </a:extLst>
          </p:cNvPr>
          <p:cNvSpPr txBox="1"/>
          <p:nvPr/>
        </p:nvSpPr>
        <p:spPr>
          <a:xfrm>
            <a:off x="5725108" y="2482148"/>
            <a:ext cx="1656184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Design Performance: Aladdin vs. RTL Flow Deviation (0.9%)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AFEC66-24CD-4516-98EA-F999AC9E2597}"/>
              </a:ext>
            </a:extLst>
          </p:cNvPr>
          <p:cNvSpPr txBox="1"/>
          <p:nvPr/>
        </p:nvSpPr>
        <p:spPr>
          <a:xfrm>
            <a:off x="3419872" y="3789040"/>
            <a:ext cx="147470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Design Power: Aladdin vs. RTL Flow Deviation (4.9%)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3EB81A-CC9E-42FC-8D48-FAF0C6E4B715}"/>
              </a:ext>
            </a:extLst>
          </p:cNvPr>
          <p:cNvSpPr txBox="1"/>
          <p:nvPr/>
        </p:nvSpPr>
        <p:spPr>
          <a:xfrm>
            <a:off x="3419872" y="5266075"/>
            <a:ext cx="1523315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Design Area: Aladdin vs. RTL Flow Deviation (6.5%)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01D6A1-C0D7-4A0A-96AA-DE0B40DE6660}"/>
              </a:ext>
            </a:extLst>
          </p:cNvPr>
          <p:cNvSpPr txBox="1"/>
          <p:nvPr/>
        </p:nvSpPr>
        <p:spPr>
          <a:xfrm>
            <a:off x="5770716" y="1779165"/>
            <a:ext cx="1965724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Aladdin Simulator vs. RTL Flow Simulator</a:t>
            </a:r>
          </a:p>
        </p:txBody>
      </p:sp>
    </p:spTree>
    <p:extLst>
      <p:ext uri="{BB962C8B-B14F-4D97-AF65-F5344CB8AC3E}">
        <p14:creationId xmlns:p14="http://schemas.microsoft.com/office/powerpoint/2010/main" val="2756733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8C28AD-47A0-4639-AE7E-DF3024839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65824"/>
            <a:ext cx="6383045" cy="404064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B5D3-D019-4105-8B74-DC878E11DE03}"/>
              </a:ext>
            </a:extLst>
          </p:cNvPr>
          <p:cNvSpPr txBox="1"/>
          <p:nvPr/>
        </p:nvSpPr>
        <p:spPr>
          <a:xfrm>
            <a:off x="6907832" y="2125253"/>
            <a:ext cx="1944216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For accelerator, Aladdin cut simulation time from 52 hours to 7 mins.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B12AD6-1E64-4B05-8711-1A47EF277FCC}"/>
              </a:ext>
            </a:extLst>
          </p:cNvPr>
          <p:cNvSpPr txBox="1"/>
          <p:nvPr/>
        </p:nvSpPr>
        <p:spPr>
          <a:xfrm>
            <a:off x="842032" y="2906004"/>
            <a:ext cx="1512168" cy="28687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Aladdin Simulator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ADB960-3958-4CC4-8D44-7013C696C3DB}"/>
              </a:ext>
            </a:extLst>
          </p:cNvPr>
          <p:cNvSpPr txBox="1"/>
          <p:nvPr/>
        </p:nvSpPr>
        <p:spPr>
          <a:xfrm>
            <a:off x="842032" y="4356628"/>
            <a:ext cx="1512168" cy="28687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RTL Flow Simulator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F9A294-FEBB-4C17-AD2A-64D0778712FA}"/>
              </a:ext>
            </a:extLst>
          </p:cNvPr>
          <p:cNvSpPr/>
          <p:nvPr/>
        </p:nvSpPr>
        <p:spPr>
          <a:xfrm>
            <a:off x="467544" y="2800817"/>
            <a:ext cx="6264696" cy="131433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D44E04-4C8A-4C28-9716-BC2878E87380}"/>
              </a:ext>
            </a:extLst>
          </p:cNvPr>
          <p:cNvSpPr/>
          <p:nvPr/>
        </p:nvSpPr>
        <p:spPr>
          <a:xfrm>
            <a:off x="467544" y="4303642"/>
            <a:ext cx="6264696" cy="1314332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477FA0B-A98F-46A8-8B20-A76460C7A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4814810"/>
            <a:ext cx="2967293" cy="154886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471159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5D22ED-57F9-4EAC-A93C-EDA43292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71120"/>
            <a:ext cx="6732240" cy="40102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657065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30</a:t>
            </a:fld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A04437-AA65-4513-9A20-7AF9008DA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00201"/>
            <a:ext cx="5544474" cy="429309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7F9E3B-56E0-449F-BAAC-8D82971E71A3}"/>
              </a:ext>
            </a:extLst>
          </p:cNvPr>
          <p:cNvSpPr txBox="1"/>
          <p:nvPr/>
        </p:nvSpPr>
        <p:spPr>
          <a:xfrm>
            <a:off x="1524000" y="4947733"/>
            <a:ext cx="1247800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GPGPU (General Purpose Graphic Processing Unit): GPGPUSim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7FC9F2-596D-4033-89DD-E41CE467CA3E}"/>
              </a:ext>
            </a:extLst>
          </p:cNvPr>
          <p:cNvSpPr txBox="1"/>
          <p:nvPr/>
        </p:nvSpPr>
        <p:spPr>
          <a:xfrm>
            <a:off x="5508104" y="4797152"/>
            <a:ext cx="1440159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Memory Interface:</a:t>
            </a:r>
          </a:p>
          <a:p>
            <a:r>
              <a:rPr lang="en-US" sz="1200" dirty="0"/>
              <a:t>DRAMSim2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2E2843-2C6B-41B8-BFC5-D678EAC63B02}"/>
              </a:ext>
            </a:extLst>
          </p:cNvPr>
          <p:cNvSpPr txBox="1"/>
          <p:nvPr/>
        </p:nvSpPr>
        <p:spPr>
          <a:xfrm>
            <a:off x="2483768" y="3036479"/>
            <a:ext cx="883332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Big Cores: MARSx86, 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4320B3-01EC-4A24-8C20-637C7E3A81BA}"/>
              </a:ext>
            </a:extLst>
          </p:cNvPr>
          <p:cNvSpPr txBox="1"/>
          <p:nvPr/>
        </p:nvSpPr>
        <p:spPr>
          <a:xfrm>
            <a:off x="5307083" y="3020309"/>
            <a:ext cx="720080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Small Cores: XIOSim,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8B2622-7D51-4E6D-B332-29529A377698}"/>
              </a:ext>
            </a:extLst>
          </p:cNvPr>
          <p:cNvSpPr txBox="1"/>
          <p:nvPr/>
        </p:nvSpPr>
        <p:spPr>
          <a:xfrm>
            <a:off x="4661272" y="4015885"/>
            <a:ext cx="112654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Share Buses: Cacti/ORion2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8576F-6DD4-4A99-9431-C954094D5470}"/>
              </a:ext>
            </a:extLst>
          </p:cNvPr>
          <p:cNvSpPr txBox="1"/>
          <p:nvPr/>
        </p:nvSpPr>
        <p:spPr>
          <a:xfrm>
            <a:off x="3203849" y="5448791"/>
            <a:ext cx="1944216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Fine-Grains Accelerators:</a:t>
            </a:r>
          </a:p>
          <a:p>
            <a:r>
              <a:rPr lang="en-US" sz="1200" dirty="0"/>
              <a:t>Aladdin pre-RTL Simulator</a:t>
            </a:r>
          </a:p>
        </p:txBody>
      </p:sp>
    </p:spTree>
    <p:extLst>
      <p:ext uri="{BB962C8B-B14F-4D97-AF65-F5344CB8AC3E}">
        <p14:creationId xmlns:p14="http://schemas.microsoft.com/office/powerpoint/2010/main" val="1199817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E0F682C-A7C9-4A66-BA45-BD2517236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903811"/>
            <a:ext cx="5637980" cy="460336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D3D96-55A7-4946-9777-DE614BB20753}"/>
              </a:ext>
            </a:extLst>
          </p:cNvPr>
          <p:cNvSpPr txBox="1"/>
          <p:nvPr/>
        </p:nvSpPr>
        <p:spPr>
          <a:xfrm>
            <a:off x="6531363" y="3300077"/>
            <a:ext cx="144016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Without memory confliction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5AAA45-47DD-4072-8C4E-82B523BF8AC9}"/>
              </a:ext>
            </a:extLst>
          </p:cNvPr>
          <p:cNvSpPr txBox="1"/>
          <p:nvPr/>
        </p:nvSpPr>
        <p:spPr>
          <a:xfrm>
            <a:off x="6576864" y="5261422"/>
            <a:ext cx="109148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With memory confliction</a:t>
            </a:r>
          </a:p>
        </p:txBody>
      </p:sp>
    </p:spTree>
    <p:extLst>
      <p:ext uri="{BB962C8B-B14F-4D97-AF65-F5344CB8AC3E}">
        <p14:creationId xmlns:p14="http://schemas.microsoft.com/office/powerpoint/2010/main" val="1912143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r>
              <a:rPr lang="en-US" altLang="zh-TW" sz="6000" b="1">
                <a:solidFill>
                  <a:srgbClr val="FFFF00"/>
                </a:solidFill>
              </a:rPr>
              <a:t>End</a:t>
            </a:r>
            <a:endParaRPr lang="zh-TW" altLang="en-US" sz="6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BE27-E923-4EC2-B046-3272AE2A3E5C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2FBB79-3918-492C-AC10-B114ACB73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72815"/>
            <a:ext cx="6408712" cy="4321559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502153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219E87-E799-48DA-A3B0-5DA8BF67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833909"/>
            <a:ext cx="6289206" cy="440689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594445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CABE2F-DF49-43BF-9EE8-2CC1FB6FE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92380"/>
            <a:ext cx="5832648" cy="469490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12107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54E832-6560-446D-B49C-8526DB9FC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08" y="1793775"/>
            <a:ext cx="3988892" cy="456257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32EBD2-09D5-423C-AC24-DE2F42EF9E75}"/>
              </a:ext>
            </a:extLst>
          </p:cNvPr>
          <p:cNvSpPr txBox="1"/>
          <p:nvPr/>
        </p:nvSpPr>
        <p:spPr>
          <a:xfrm>
            <a:off x="4697908" y="3645024"/>
            <a:ext cx="3772868" cy="25853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529"/>
                </a:solidFill>
                <a:effectLst/>
                <a:latin typeface="AvenirNext"/>
              </a:rPr>
              <a:t>ACC: Accelerator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AvenirNext"/>
              </a:rPr>
              <a:t>Hardware accelerator refers to the process by which an application will </a:t>
            </a:r>
            <a:r>
              <a:rPr lang="en-US" b="1" i="0" dirty="0">
                <a:solidFill>
                  <a:srgbClr val="C00000"/>
                </a:solidFill>
                <a:effectLst/>
                <a:latin typeface="AvenirNext"/>
              </a:rPr>
              <a:t>offload certain computing tasks </a:t>
            </a:r>
            <a:r>
              <a:rPr lang="en-US" b="0" i="0" dirty="0">
                <a:solidFill>
                  <a:srgbClr val="212529"/>
                </a:solidFill>
                <a:effectLst/>
                <a:latin typeface="AvenirNext"/>
              </a:rPr>
              <a:t>onto </a:t>
            </a:r>
            <a:r>
              <a:rPr lang="en-US" b="1" i="0" dirty="0">
                <a:solidFill>
                  <a:srgbClr val="C00000"/>
                </a:solidFill>
                <a:effectLst/>
                <a:latin typeface="AvenirNext"/>
              </a:rPr>
              <a:t>specialized hardware components </a:t>
            </a:r>
            <a:r>
              <a:rPr lang="en-US" b="0" i="0" dirty="0">
                <a:solidFill>
                  <a:srgbClr val="212529"/>
                </a:solidFill>
                <a:effectLst/>
                <a:latin typeface="AvenirNext"/>
              </a:rPr>
              <a:t>within the system, enabling </a:t>
            </a:r>
            <a:r>
              <a:rPr lang="en-US" b="1" i="0" dirty="0">
                <a:solidFill>
                  <a:srgbClr val="C00000"/>
                </a:solidFill>
                <a:effectLst/>
                <a:latin typeface="AvenirNext"/>
              </a:rPr>
              <a:t>greater efficiency than is possible in software running</a:t>
            </a:r>
            <a:r>
              <a:rPr lang="en-US" b="0" i="0" dirty="0">
                <a:solidFill>
                  <a:srgbClr val="212529"/>
                </a:solidFill>
                <a:effectLst/>
                <a:latin typeface="AvenirNext"/>
              </a:rPr>
              <a:t> on a general-purpose CPU alone.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8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BC7BE-05FB-48EA-A8F5-A6B252452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772815"/>
            <a:ext cx="6876256" cy="4673118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038894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1 Aladdin: Performance, Power, and Area Simulator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600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Aladdin: Performance, Power, and Area Simulator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Autofit/>
          </a:bodyPr>
          <a:lstStyle/>
          <a:p>
            <a:pPr>
              <a:buClr>
                <a:srgbClr val="0070C0"/>
              </a:buClr>
              <a:buSzPct val="80000"/>
            </a:pPr>
            <a:r>
              <a:rPr lang="en-US" sz="1600" b="1" dirty="0">
                <a:solidFill>
                  <a:schemeClr val="tx1"/>
                </a:solidFill>
              </a:rPr>
              <a:t>https://slideplayer.com/slide/3222975/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2021/9/9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01BAFB-9CE4-45BB-8B88-F4DEBC40C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791442"/>
            <a:ext cx="6084168" cy="451486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72AEE1-BA3F-44CF-A0F1-C3BEA3C6C4F7}"/>
              </a:ext>
            </a:extLst>
          </p:cNvPr>
          <p:cNvSpPr txBox="1"/>
          <p:nvPr/>
        </p:nvSpPr>
        <p:spPr>
          <a:xfrm>
            <a:off x="323528" y="4725145"/>
            <a:ext cx="144016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FU: Functional Unit</a:t>
            </a:r>
          </a:p>
          <a:p>
            <a:r>
              <a:rPr lang="en-US" sz="1200" dirty="0"/>
              <a:t>BW: Bit-Width</a:t>
            </a:r>
          </a:p>
        </p:txBody>
      </p:sp>
    </p:spTree>
    <p:extLst>
      <p:ext uri="{BB962C8B-B14F-4D97-AF65-F5344CB8AC3E}">
        <p14:creationId xmlns:p14="http://schemas.microsoft.com/office/powerpoint/2010/main" val="3809142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  <a:headEnd type="none" w="med" len="med"/>
          <a:tailEnd type="triangle" w="med" len="me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2397</TotalTime>
  <Words>1727</Words>
  <Application>Microsoft Office PowerPoint</Application>
  <PresentationFormat>On-screen Show (4:3)</PresentationFormat>
  <Paragraphs>275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AvenirNext</vt:lpstr>
      <vt:lpstr>Calibri</vt:lpstr>
      <vt:lpstr>Wingdings</vt:lpstr>
      <vt:lpstr>Office 佈景主題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1 Aladdin: Performance, Power, and Area Simulator</vt:lpstr>
      <vt:lpstr>End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JS</dc:title>
  <dc:creator>USER</dc:creator>
  <cp:lastModifiedBy>Peter Chen</cp:lastModifiedBy>
  <cp:revision>892</cp:revision>
  <dcterms:created xsi:type="dcterms:W3CDTF">2018-09-28T16:40:41Z</dcterms:created>
  <dcterms:modified xsi:type="dcterms:W3CDTF">2021-09-09T16:44:51Z</dcterms:modified>
</cp:coreProperties>
</file>